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1" r:id="rId4"/>
    <p:sldId id="265" r:id="rId5"/>
    <p:sldId id="264" r:id="rId6"/>
    <p:sldId id="259" r:id="rId7"/>
    <p:sldId id="26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67" r:id="rId16"/>
    <p:sldId id="278" r:id="rId17"/>
    <p:sldId id="279" r:id="rId18"/>
    <p:sldId id="280" r:id="rId19"/>
    <p:sldId id="288" r:id="rId20"/>
    <p:sldId id="281" r:id="rId21"/>
    <p:sldId id="268" r:id="rId22"/>
    <p:sldId id="269" r:id="rId23"/>
    <p:sldId id="287" r:id="rId24"/>
    <p:sldId id="282" r:id="rId25"/>
    <p:sldId id="283" r:id="rId26"/>
    <p:sldId id="270" r:id="rId27"/>
    <p:sldId id="284" r:id="rId28"/>
    <p:sldId id="285" r:id="rId29"/>
    <p:sldId id="286" r:id="rId30"/>
    <p:sldId id="289" r:id="rId31"/>
    <p:sldId id="2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3488-D9CD-442A-BF93-85620D051CF9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2070-8D28-4C4E-8B1C-8C3325FBC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Dani</a:t>
            </a:r>
            <a:r>
              <a:rPr lang="hr-HR" sz="6000" dirty="0" smtClean="0"/>
              <a:t> </a:t>
            </a:r>
            <a:r>
              <a:rPr lang="hr-HR" sz="6000" dirty="0" smtClean="0">
                <a:solidFill>
                  <a:schemeClr val="bg1"/>
                </a:solidFill>
              </a:rPr>
              <a:t>hrvatskoga</a:t>
            </a:r>
            <a:r>
              <a:rPr lang="hr-HR" sz="6000" dirty="0" smtClean="0"/>
              <a:t> </a:t>
            </a:r>
            <a:r>
              <a:rPr lang="hr-HR" sz="6000" dirty="0" smtClean="0">
                <a:solidFill>
                  <a:srgbClr val="0070C0"/>
                </a:solidFill>
              </a:rPr>
              <a:t>jezika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 smtClean="0">
                <a:solidFill>
                  <a:schemeClr val="tx2"/>
                </a:solidFill>
              </a:rPr>
              <a:t>2015.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605pxcroatiastubsvgm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5192213" cy="5143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bg1"/>
                </a:solidFill>
                <a:latin typeface="Bell MT" pitchFamily="18" charset="0"/>
              </a:rPr>
              <a:t>     Ivan Gundulić</a:t>
            </a:r>
            <a:r>
              <a:rPr lang="hr-HR" sz="4000" dirty="0" smtClean="0">
                <a:solidFill>
                  <a:schemeClr val="bg1"/>
                </a:solidFill>
                <a:latin typeface="Bell MT" pitchFamily="18" charset="0"/>
              </a:rPr>
              <a:t/>
            </a:r>
            <a:br>
              <a:rPr lang="hr-HR" sz="4000" dirty="0" smtClean="0">
                <a:solidFill>
                  <a:schemeClr val="bg1"/>
                </a:solidFill>
                <a:latin typeface="Bell MT" pitchFamily="18" charset="0"/>
              </a:rPr>
            </a:br>
            <a:r>
              <a:rPr lang="hr-HR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ell MT" pitchFamily="18" charset="0"/>
              </a:rPr>
              <a:t>     </a:t>
            </a:r>
            <a:r>
              <a:rPr lang="hr-HR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ell MT" pitchFamily="18" charset="0"/>
              </a:rPr>
              <a:t>(1589.-1638.g.)</a:t>
            </a:r>
            <a:endParaRPr lang="en-US" sz="31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3182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r-H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ell MT" pitchFamily="18" charset="0"/>
              </a:rPr>
              <a:t>hrvatski i dubrovački pjesnik </a:t>
            </a:r>
          </a:p>
          <a:p>
            <a:pPr>
              <a:lnSpc>
                <a:spcPct val="80000"/>
              </a:lnSpc>
              <a:buNone/>
            </a:pPr>
            <a:r>
              <a:rPr lang="hr-H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ell MT" pitchFamily="18" charset="0"/>
              </a:rPr>
              <a:t>      (epik, lirik i dramatik)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hr-H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ell MT" pitchFamily="18" charset="0"/>
              </a:rPr>
              <a:t> pjesnik himne slobodi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hr-HR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hr-H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2"/>
    </mc:Choice>
    <mc:Fallback xmlns="">
      <p:transition spd="slow" advTm="86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t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5715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400" b="1" dirty="0" smtClean="0">
                <a:solidFill>
                  <a:schemeClr val="bg1"/>
                </a:solidFill>
                <a:latin typeface="Bell MT" pitchFamily="18" charset="0"/>
              </a:rPr>
              <a:t>“Himna slobodi“</a:t>
            </a:r>
            <a:br>
              <a:rPr lang="hr-HR" sz="2400" b="1" dirty="0" smtClean="0">
                <a:solidFill>
                  <a:schemeClr val="bg1"/>
                </a:solidFill>
                <a:latin typeface="Bell MT" pitchFamily="18" charset="0"/>
              </a:rPr>
            </a:br>
            <a:r>
              <a:rPr lang="hr-HR" sz="1600" dirty="0" smtClean="0">
                <a:solidFill>
                  <a:schemeClr val="bg1"/>
                </a:solidFill>
                <a:latin typeface="Bell MT" pitchFamily="18" charset="0"/>
              </a:rPr>
              <a:t>već gotovo četiri stoljeća živi, ne samo u Dubrovniku, već u cijeloj Hrvatskoj. </a:t>
            </a:r>
            <a:endParaRPr lang="en-US" sz="16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16" y="285728"/>
            <a:ext cx="4857784" cy="278605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bg1"/>
                </a:solidFill>
                <a:latin typeface="Bell MT" pitchFamily="18" charset="0"/>
              </a:rPr>
              <a:t>„O lijepa, o draga, o slatka slobodo,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bg1"/>
                </a:solidFill>
                <a:latin typeface="Bell MT" pitchFamily="18" charset="0"/>
              </a:rPr>
              <a:t>dar u kom sva blaga višnji nam bog je do,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bg1"/>
                </a:solidFill>
                <a:latin typeface="Bell MT" pitchFamily="18" charset="0"/>
              </a:rPr>
              <a:t>uzroče istini od naše sve slave,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bg1"/>
                </a:solidFill>
                <a:latin typeface="Bell MT" pitchFamily="18" charset="0"/>
              </a:rPr>
              <a:t>uresu jedini od ove Dubrave,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bg1"/>
                </a:solidFill>
                <a:latin typeface="Bell MT" pitchFamily="18" charset="0"/>
              </a:rPr>
              <a:t>sva srebra, sva zlata, svi ljudski životi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bg1"/>
                </a:solidFill>
                <a:latin typeface="Bell MT" pitchFamily="18" charset="0"/>
              </a:rPr>
              <a:t>ne mogu bit plata tvoj čistoj ljepoti! ”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      			</a:t>
            </a:r>
            <a:r>
              <a:rPr lang="hr-HR" sz="1600" i="1" dirty="0" smtClean="0">
                <a:solidFill>
                  <a:schemeClr val="bg1"/>
                </a:solidFill>
                <a:latin typeface="Bell MT" pitchFamily="18" charset="0"/>
              </a:rPr>
              <a:t>Ivan Gundulić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5"/>
    </mc:Choice>
    <mc:Fallback xmlns="">
      <p:transition spd="slow" advTm="1462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857784" cy="1214446"/>
          </a:xfrm>
        </p:spPr>
        <p:txBody>
          <a:bodyPr>
            <a:normAutofit/>
          </a:bodyPr>
          <a:lstStyle/>
          <a:p>
            <a:pPr algn="l"/>
            <a:r>
              <a:rPr lang="hr-HR" sz="4000" b="1" dirty="0" smtClean="0">
                <a:solidFill>
                  <a:schemeClr val="bg1"/>
                </a:solidFill>
                <a:latin typeface="Bell MT" pitchFamily="18" charset="0"/>
              </a:rPr>
              <a:t>Ljudevit Gaj </a:t>
            </a:r>
            <a:r>
              <a:rPr lang="hr-HR" sz="3200" dirty="0" smtClean="0">
                <a:solidFill>
                  <a:schemeClr val="bg1"/>
                </a:solidFill>
                <a:latin typeface="Bell MT" pitchFamily="18" charset="0"/>
              </a:rPr>
              <a:t/>
            </a:r>
            <a:br>
              <a:rPr lang="hr-HR" sz="3200" dirty="0" smtClean="0">
                <a:solidFill>
                  <a:schemeClr val="bg1"/>
                </a:solidFill>
                <a:latin typeface="Bell MT" pitchFamily="18" charset="0"/>
              </a:rPr>
            </a:br>
            <a:r>
              <a:rPr lang="hr-HR" sz="2800" dirty="0" smtClean="0">
                <a:solidFill>
                  <a:schemeClr val="bg1"/>
                </a:solidFill>
                <a:latin typeface="Bell MT" pitchFamily="18" charset="0"/>
              </a:rPr>
              <a:t>( 1809. – 1872. g.)</a:t>
            </a:r>
            <a:endParaRPr lang="en-US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bg1"/>
                </a:solidFill>
                <a:latin typeface="Bell MT" pitchFamily="18" charset="0"/>
              </a:rPr>
              <a:t>Vođa hrvatskog narodnog 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  <a:latin typeface="Bell MT" pitchFamily="18" charset="0"/>
              </a:rPr>
              <a:t>    preporoda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bg1"/>
                </a:solidFill>
                <a:latin typeface="Bell MT" pitchFamily="18" charset="0"/>
              </a:rPr>
              <a:t>Uvođenje štokavskog narječja 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  <a:latin typeface="Bell MT" pitchFamily="18" charset="0"/>
              </a:rPr>
              <a:t>    kao zajedničkog književnog 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  <a:latin typeface="Bell MT" pitchFamily="18" charset="0"/>
              </a:rPr>
              <a:t>    jezika svih Hrvata</a:t>
            </a:r>
            <a:endParaRPr lang="en-US" sz="2800" dirty="0" smtClean="0">
              <a:solidFill>
                <a:schemeClr val="bg1"/>
              </a:solidFill>
              <a:latin typeface="Bell MT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1376"/>
            <a:ext cx="2786050" cy="196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6"/>
    </mc:Choice>
    <mc:Fallback xmlns="">
      <p:transition spd="slow" advTm="1141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4"/>
    </mc:Choice>
    <mc:Fallback xmlns="">
      <p:transition spd="slow" advTm="84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lumMod val="85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dirty="0" smtClean="0"/>
              <a:t>Ivan Kukuljević Sakcinski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600" dirty="0" smtClean="0"/>
              <a:t>Govor u Hrvatskom saboru</a:t>
            </a:r>
          </a:p>
          <a:p>
            <a:pPr>
              <a:buNone/>
            </a:pPr>
            <a:r>
              <a:rPr lang="hr-HR" sz="2600" dirty="0" smtClean="0"/>
              <a:t>     na hrvatskom jeziku, </a:t>
            </a:r>
          </a:p>
          <a:p>
            <a:pPr>
              <a:buNone/>
            </a:pPr>
            <a:r>
              <a:rPr lang="hr-HR" sz="2600" dirty="0" smtClean="0"/>
              <a:t>     2. svibnja 1843.g.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/>
              <a:t>Na njegov prijedlog 1847.g</a:t>
            </a:r>
          </a:p>
          <a:p>
            <a:pPr>
              <a:buNone/>
            </a:pPr>
            <a:r>
              <a:rPr lang="hr-HR" sz="2600" dirty="0" smtClean="0"/>
              <a:t>     hrvatski jezik</a:t>
            </a:r>
          </a:p>
          <a:p>
            <a:pPr>
              <a:buNone/>
            </a:pPr>
            <a:r>
              <a:rPr lang="hr-HR" sz="2600" dirty="0" smtClean="0"/>
              <a:t>     proglašen je službenim</a:t>
            </a: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  <p:pic>
        <p:nvPicPr>
          <p:cNvPr id="4" name="Picture 3" descr="Ivan_Kukuljevic_Sakcinski_1889_Mukarovs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071546"/>
            <a:ext cx="4198074" cy="535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7"/>
    </mc:Choice>
    <mc:Fallback xmlns="">
      <p:transition spd="slow" advTm="1017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038600" cy="4525963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Notturno</a:t>
            </a:r>
            <a:endParaRPr lang="hr-HR" sz="22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Noćas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moje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čelo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žari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noćas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moje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vjeđe</a:t>
            </a:r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pote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moje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misli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san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ozari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umrijet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ću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noćas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od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ljepote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20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Duša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strasna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dubini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ona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zublja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dnu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noći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plačimo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plačimo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tišini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umrimo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umrimo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samoći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hr-HR" sz="2000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Times New Roman" pitchFamily="18" charset="0"/>
              </a:rPr>
              <a:t>			</a:t>
            </a:r>
            <a:r>
              <a:rPr lang="hr-HR" sz="1600" i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Times New Roman" pitchFamily="18" charset="0"/>
              </a:rPr>
              <a:t>Tin Ujević</a:t>
            </a:r>
            <a:endParaRPr lang="en-US" sz="16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388" y="5786454"/>
            <a:ext cx="2714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Notturno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smatra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jednom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najljepših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kratkih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pjesama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hrvatske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književnosti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vlada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svjetskim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poetskim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nebom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4"/>
    </mc:Choice>
    <mc:Fallback xmlns="">
      <p:transition spd="slow" advTm="1737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414338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1967.g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5"/>
    </mc:Choice>
    <mc:Fallback xmlns="">
      <p:transition spd="slow" advTm="936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>
                <a:alpha val="22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Dani hrvatskoga jezika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43050"/>
            <a:ext cx="4543428" cy="44831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Podsjetnik na Deklaraciju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Sjećanje na značajne </a:t>
            </a:r>
          </a:p>
          <a:p>
            <a:pPr>
              <a:buNone/>
            </a:pPr>
            <a:r>
              <a:rPr lang="hr-HR" dirty="0" smtClean="0"/>
              <a:t>   datume hrvatskoga jezika</a:t>
            </a:r>
            <a:endParaRPr lang="en-US" dirty="0"/>
          </a:p>
        </p:txBody>
      </p:sp>
      <p:pic>
        <p:nvPicPr>
          <p:cNvPr id="4" name="Picture 3" descr="220px-Deklarac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571612"/>
            <a:ext cx="3309883" cy="4618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2"/>
    </mc:Choice>
    <mc:Fallback xmlns="">
      <p:transition spd="slow" advTm="890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>
                <a:alpha val="55000"/>
              </a:srgbClr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13. ožujka </a:t>
            </a:r>
            <a:r>
              <a:rPr lang="en-US" sz="2800" dirty="0" err="1" smtClean="0"/>
              <a:t>Deklaracija</a:t>
            </a:r>
            <a:r>
              <a:rPr lang="en-US" sz="2800" dirty="0" smtClean="0"/>
              <a:t> je </a:t>
            </a:r>
            <a:r>
              <a:rPr lang="en-US" sz="2800" dirty="0" err="1" smtClean="0"/>
              <a:t>prihvaćena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do </a:t>
            </a:r>
            <a:r>
              <a:rPr lang="hr-HR" sz="2800" dirty="0" smtClean="0"/>
              <a:t>15. ožujka </a:t>
            </a:r>
            <a:r>
              <a:rPr lang="en-US" sz="2800" dirty="0" err="1" smtClean="0"/>
              <a:t>potpisale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je </a:t>
            </a:r>
            <a:r>
              <a:rPr lang="en-US" sz="2800" dirty="0" err="1" smtClean="0"/>
              <a:t>sve</a:t>
            </a:r>
            <a:r>
              <a:rPr lang="en-US" sz="2800" dirty="0" smtClean="0"/>
              <a:t> </a:t>
            </a:r>
            <a:r>
              <a:rPr lang="en-US" sz="2800" dirty="0" err="1" smtClean="0"/>
              <a:t>relevantne</a:t>
            </a:r>
            <a:r>
              <a:rPr lang="en-US" sz="2800" dirty="0" smtClean="0"/>
              <a:t> </a:t>
            </a:r>
            <a:r>
              <a:rPr lang="en-US" sz="2800" dirty="0" err="1" smtClean="0"/>
              <a:t>udruge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ustanove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17. ožujka 1967. </a:t>
            </a:r>
            <a:r>
              <a:rPr lang="en-US" sz="2800" dirty="0" err="1" smtClean="0"/>
              <a:t>godine</a:t>
            </a:r>
            <a:r>
              <a:rPr lang="en-US" sz="2800" dirty="0" smtClean="0"/>
              <a:t> </a:t>
            </a:r>
            <a:r>
              <a:rPr lang="en-US" sz="2800" dirty="0" err="1" smtClean="0"/>
              <a:t>objavljena</a:t>
            </a:r>
            <a:r>
              <a:rPr lang="en-US" sz="2800" dirty="0" smtClean="0"/>
              <a:t> je u </a:t>
            </a:r>
            <a:r>
              <a:rPr lang="hr-HR" sz="2800" i="1" dirty="0" smtClean="0"/>
              <a:t>Telegramu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000372"/>
            <a:ext cx="4318418" cy="278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9"/>
    </mc:Choice>
    <mc:Fallback xmlns="">
      <p:transition spd="slow" advTm="957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5614998" cy="1185857"/>
          </a:xfrm>
        </p:spPr>
        <p:txBody>
          <a:bodyPr/>
          <a:lstStyle/>
          <a:p>
            <a:pPr>
              <a:buNone/>
            </a:pPr>
            <a:r>
              <a:rPr lang="hr-HR" sz="2800" b="1" dirty="0" smtClean="0">
                <a:solidFill>
                  <a:schemeClr val="accent3">
                    <a:lumMod val="50000"/>
                  </a:schemeClr>
                </a:solidFill>
              </a:rPr>
              <a:t>Ja 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domovinu imam; tek u srcu je nosim,</a:t>
            </a:r>
          </a:p>
          <a:p>
            <a:pPr>
              <a:buNone/>
            </a:pP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I brda joj i dol...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78579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chemeClr val="accent3">
                    <a:lumMod val="50000"/>
                  </a:schemeClr>
                </a:solidFill>
              </a:rPr>
              <a:t>S.S. Kranjčević </a:t>
            </a:r>
            <a:endParaRPr 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8"/>
    </mc:Choice>
    <mc:Fallback xmlns="">
      <p:transition spd="slow" advTm="87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4"/>
    </mc:Choice>
    <mc:Fallback xmlns="">
      <p:transition spd="slow" advTm="890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70" y="3643314"/>
            <a:ext cx="3286148" cy="288288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2900" dirty="0" smtClean="0">
                <a:solidFill>
                  <a:schemeClr val="bg1"/>
                </a:solidFill>
              </a:rPr>
              <a:t>Na izvoru, u tiho veče,</a:t>
            </a:r>
          </a:p>
          <a:p>
            <a:pPr>
              <a:buNone/>
            </a:pPr>
            <a:r>
              <a:rPr lang="hr-HR" sz="2900" dirty="0" smtClean="0">
                <a:solidFill>
                  <a:schemeClr val="bg1"/>
                </a:solidFill>
              </a:rPr>
              <a:t>Sa vodom jedna riječ isteče</a:t>
            </a:r>
          </a:p>
          <a:p>
            <a:pPr>
              <a:buNone/>
            </a:pPr>
            <a:r>
              <a:rPr lang="hr-HR" sz="2900" dirty="0" smtClean="0">
                <a:solidFill>
                  <a:schemeClr val="bg1"/>
                </a:solidFill>
              </a:rPr>
              <a:t>Žuboreć isto kao voda.</a:t>
            </a:r>
          </a:p>
          <a:p>
            <a:pPr>
              <a:buNone/>
            </a:pPr>
            <a:r>
              <a:rPr lang="hr-HR" sz="2900" dirty="0" smtClean="0">
                <a:solidFill>
                  <a:schemeClr val="bg1"/>
                </a:solidFill>
              </a:rPr>
              <a:t>Tišina drugu riječ mi doda,</a:t>
            </a:r>
          </a:p>
          <a:p>
            <a:pPr>
              <a:buNone/>
            </a:pPr>
            <a:r>
              <a:rPr lang="hr-HR" sz="2900" dirty="0" smtClean="0">
                <a:solidFill>
                  <a:schemeClr val="bg1"/>
                </a:solidFill>
              </a:rPr>
              <a:t>A treću vrba ili zova.</a:t>
            </a:r>
          </a:p>
          <a:p>
            <a:pPr>
              <a:buNone/>
            </a:pPr>
            <a:r>
              <a:rPr lang="hr-HR" sz="2900" dirty="0" smtClean="0">
                <a:solidFill>
                  <a:schemeClr val="bg1"/>
                </a:solidFill>
              </a:rPr>
              <a:t>Poneku vjetar još mi dadne,</a:t>
            </a:r>
          </a:p>
          <a:p>
            <a:pPr>
              <a:buNone/>
            </a:pPr>
            <a:r>
              <a:rPr lang="hr-HR" sz="2900" dirty="0" smtClean="0">
                <a:solidFill>
                  <a:schemeClr val="bg1"/>
                </a:solidFill>
              </a:rPr>
              <a:t>A neka bog zna otkud padne,</a:t>
            </a:r>
          </a:p>
          <a:p>
            <a:pPr>
              <a:buNone/>
            </a:pPr>
            <a:r>
              <a:rPr lang="hr-HR" sz="2900" dirty="0" smtClean="0">
                <a:solidFill>
                  <a:schemeClr val="bg1"/>
                </a:solidFill>
              </a:rPr>
              <a:t>I govor mi je pun darova.    </a:t>
            </a:r>
          </a:p>
          <a:p>
            <a:pPr>
              <a:buNone/>
            </a:pPr>
            <a:endParaRPr lang="hr-HR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1800" dirty="0" smtClean="0">
                <a:solidFill>
                  <a:schemeClr val="bg1"/>
                </a:solidFill>
              </a:rPr>
              <a:t>                     	               </a:t>
            </a:r>
            <a:r>
              <a:rPr lang="hr-HR" sz="1800" i="1" dirty="0" smtClean="0">
                <a:solidFill>
                  <a:schemeClr val="bg1"/>
                </a:solidFill>
              </a:rPr>
              <a:t>Dobriša Cesarić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7"/>
    </mc:Choice>
    <mc:Fallback xmlns="">
      <p:transition spd="slow" advTm="1570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42852"/>
            <a:ext cx="7643866" cy="19288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r-HR" sz="12800" dirty="0" smtClean="0">
                <a:solidFill>
                  <a:schemeClr val="bg1"/>
                </a:solidFill>
              </a:rPr>
              <a:t>Kaj</a:t>
            </a: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Vre tičeki spiju		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A šume mučiju,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Naj moja popevka zvoni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Po dolu i gaju,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Po dragomu kraju,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Od kojeg mi lepšega ni.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Tu brat mi je vsaki,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Tu doma sem taki,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Pogodit bi mogel i speć,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Poznati su puti,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Tu vsigde je čuti,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Ljubljenu domaću mi reč.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I srce mi greje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I z menom se smeje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I v žalosti plače takaj.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Em nikaj ni slajše,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Ne čuje se rajše</a:t>
            </a:r>
          </a:p>
          <a:p>
            <a:pPr>
              <a:buNone/>
              <a:tabLst>
                <a:tab pos="2695575" algn="l"/>
              </a:tabLst>
            </a:pPr>
            <a:r>
              <a:rPr lang="hr-HR" sz="6000" dirty="0" smtClean="0">
                <a:solidFill>
                  <a:schemeClr val="bg1"/>
                </a:solidFill>
              </a:rPr>
              <a:t>Neg dobri i dragi naš kaj!</a:t>
            </a: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			</a:t>
            </a:r>
            <a:r>
              <a:rPr lang="hr-HR" sz="4300" i="1" dirty="0" smtClean="0">
                <a:solidFill>
                  <a:schemeClr val="bg1"/>
                </a:solidFill>
              </a:rPr>
              <a:t>Dragutin Domjanić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5"/>
    </mc:Choice>
    <mc:Fallback xmlns="">
      <p:transition spd="slow" advTm="2755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14" y="285728"/>
            <a:ext cx="6715172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200" dirty="0" smtClean="0">
                <a:solidFill>
                  <a:schemeClr val="bg1"/>
                </a:solidFill>
                <a:latin typeface="Comic Sans MS" pitchFamily="66" charset="0"/>
              </a:rPr>
              <a:t>Ja hoću biti ko ptica na grani</a:t>
            </a:r>
          </a:p>
          <a:p>
            <a:pPr>
              <a:buNone/>
            </a:pPr>
            <a:r>
              <a:rPr lang="hr-HR" sz="2200" dirty="0" smtClean="0">
                <a:solidFill>
                  <a:schemeClr val="bg1"/>
                </a:solidFill>
                <a:latin typeface="Comic Sans MS" pitchFamily="66" charset="0"/>
              </a:rPr>
              <a:t>i pjevati riječ djedova staru:</a:t>
            </a:r>
          </a:p>
          <a:p>
            <a:pPr>
              <a:buNone/>
            </a:pPr>
            <a:r>
              <a:rPr lang="hr-HR" sz="2200" dirty="0" smtClean="0">
                <a:solidFill>
                  <a:schemeClr val="bg1"/>
                </a:solidFill>
                <a:latin typeface="Comic Sans MS" pitchFamily="66" charset="0"/>
              </a:rPr>
              <a:t>nek baština moja iskri i pamti</a:t>
            </a:r>
          </a:p>
          <a:p>
            <a:pPr>
              <a:buNone/>
            </a:pPr>
            <a:r>
              <a:rPr lang="hr-HR" sz="2200" dirty="0" smtClean="0">
                <a:solidFill>
                  <a:schemeClr val="bg1"/>
                </a:solidFill>
                <a:latin typeface="Comic Sans MS" pitchFamily="66" charset="0"/>
              </a:rPr>
              <a:t>ko zlatni kalež na svetom oltaru.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				</a:t>
            </a:r>
            <a:r>
              <a:rPr lang="hr-HR" sz="1600" i="1" dirty="0" smtClean="0">
                <a:solidFill>
                  <a:schemeClr val="bg1"/>
                </a:solidFill>
              </a:rPr>
              <a:t>Ivan Horvat Hlebinski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5"/>
    </mc:Choice>
    <mc:Fallback xmlns="">
      <p:transition spd="slow" advTm="1390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3786182" cy="53403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r-HR" sz="5100" b="1" dirty="0" smtClean="0">
                <a:solidFill>
                  <a:schemeClr val="tx2">
                    <a:lumMod val="75000"/>
                  </a:schemeClr>
                </a:solidFill>
              </a:rPr>
              <a:t>Oblačić</a:t>
            </a:r>
          </a:p>
          <a:p>
            <a:pPr>
              <a:buNone/>
            </a:pPr>
            <a:endParaRPr lang="hr-H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Na Učke klobučić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crni oblačić.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Bogzna odkuda j dotekal,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kade se j fantina sve tepal,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i kot da ga j sran,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da j tako mići i sam,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se j razjadil,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raširil,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i nebo pokril.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Zvrnul je kablić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i pal je dažjić.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Pokle mu je pasal morbin,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nestal je kot dim...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A mat se je jako jadila,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zač njoj se j roba zmočila</a:t>
            </a:r>
          </a:p>
          <a:p>
            <a:pPr>
              <a:buNone/>
            </a:pPr>
            <a:r>
              <a:rPr lang="hr-HR" sz="7200" dirty="0" smtClean="0">
                <a:solidFill>
                  <a:schemeClr val="tx2">
                    <a:lumMod val="75000"/>
                  </a:schemeClr>
                </a:solidFill>
              </a:rPr>
              <a:t>ka se j va vrte sušila.</a:t>
            </a:r>
          </a:p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</a:t>
            </a:r>
            <a:r>
              <a:rPr lang="hr-HR" sz="4400" b="1" dirty="0" smtClean="0">
                <a:solidFill>
                  <a:schemeClr val="tx2">
                    <a:lumMod val="75000"/>
                  </a:schemeClr>
                </a:solidFill>
              </a:rPr>
              <a:t>Drago Gervais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9"/>
    </mc:Choice>
    <mc:Fallback xmlns="">
      <p:transition spd="slow" advTm="3016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06" y="571480"/>
            <a:ext cx="5500694" cy="3983047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 </a:t>
            </a:r>
            <a:r>
              <a:rPr lang="hr-HR" sz="2400" dirty="0" smtClean="0"/>
              <a:t>U tebi ja sam v`jek svoj proživio,</a:t>
            </a:r>
          </a:p>
          <a:p>
            <a:pPr>
              <a:buNone/>
            </a:pPr>
            <a:r>
              <a:rPr lang="hr-HR" sz="2400" dirty="0" smtClean="0"/>
              <a:t>Drevni i l`jepi jeziče Hrvata; </a:t>
            </a:r>
          </a:p>
          <a:p>
            <a:pPr>
              <a:buNone/>
            </a:pPr>
            <a:r>
              <a:rPr lang="hr-HR" sz="2400" dirty="0" smtClean="0"/>
              <a:t>Rođen na morskom pragu tvojih vrata,</a:t>
            </a:r>
          </a:p>
          <a:p>
            <a:pPr>
              <a:buNone/>
            </a:pPr>
            <a:r>
              <a:rPr lang="hr-HR" sz="2400" dirty="0" smtClean="0"/>
              <a:t>Polako sam te, uz trud, osvojio.</a:t>
            </a:r>
          </a:p>
          <a:p>
            <a:pPr>
              <a:buNone/>
            </a:pPr>
            <a:r>
              <a:rPr lang="hr-HR" dirty="0" smtClean="0"/>
              <a:t>				</a:t>
            </a:r>
            <a:r>
              <a:rPr lang="hr-HR" sz="1600" i="1" dirty="0" smtClean="0"/>
              <a:t>Vladimir Nazor</a:t>
            </a:r>
            <a:endParaRPr lang="en-US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"/>
    </mc:Choice>
    <mc:Fallback xmlns="">
      <p:transition spd="slow" advTm="99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42918"/>
            <a:ext cx="4572000" cy="368618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</a:t>
            </a:r>
            <a:r>
              <a:rPr lang="hr-HR" dirty="0" smtClean="0">
                <a:solidFill>
                  <a:schemeClr val="bg1"/>
                </a:solidFill>
              </a:rPr>
              <a:t>“Mi jezik zovemo po narodu, a ne po zemljopisu."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5717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2285992"/>
            <a:ext cx="164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bg1"/>
                </a:solidFill>
              </a:rPr>
              <a:t>Ante  Starčević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1"/>
    </mc:Choice>
    <mc:Fallback xmlns="">
      <p:transition spd="slow" advTm="841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2589201"/>
            <a:ext cx="6472254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000" dirty="0" smtClean="0">
                <a:latin typeface="Monotype Corsiva" pitchFamily="66" charset="0"/>
              </a:rPr>
              <a:t>Lijep je naš jezik i savršen sustav,</a:t>
            </a:r>
          </a:p>
          <a:p>
            <a:pPr>
              <a:buNone/>
            </a:pPr>
            <a:r>
              <a:rPr lang="hr-HR" sz="3000" dirty="0" smtClean="0">
                <a:latin typeface="Monotype Corsiva" pitchFamily="66" charset="0"/>
              </a:rPr>
              <a:t>on je objava prastarog nam duha,</a:t>
            </a:r>
          </a:p>
          <a:p>
            <a:pPr>
              <a:buNone/>
            </a:pPr>
            <a:r>
              <a:rPr lang="hr-HR" sz="3000" dirty="0" smtClean="0">
                <a:latin typeface="Monotype Corsiva" pitchFamily="66" charset="0"/>
              </a:rPr>
              <a:t>zakone naše čuva i državni ustav,</a:t>
            </a:r>
          </a:p>
          <a:p>
            <a:pPr>
              <a:buNone/>
            </a:pPr>
            <a:r>
              <a:rPr lang="hr-HR" sz="3000" dirty="0" smtClean="0">
                <a:latin typeface="Monotype Corsiva" pitchFamily="66" charset="0"/>
              </a:rPr>
              <a:t>naše otkriva biće i ljepotu sluha.</a:t>
            </a:r>
          </a:p>
          <a:p>
            <a:pPr>
              <a:buNone/>
            </a:pPr>
            <a:r>
              <a:rPr lang="hr-HR" dirty="0" smtClean="0"/>
              <a:t>					</a:t>
            </a:r>
            <a:r>
              <a:rPr lang="hr-HR" sz="1800" i="1" dirty="0" smtClean="0">
                <a:latin typeface="Monotype Corsiva" pitchFamily="66" charset="0"/>
              </a:rPr>
              <a:t>Zlatko Tomičić</a:t>
            </a:r>
          </a:p>
        </p:txBody>
      </p:sp>
      <p:pic>
        <p:nvPicPr>
          <p:cNvPr id="4" name="Picture 3" descr="7422px-Pleter_dvobojni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64676"/>
          </a:xfrm>
          <a:prstGeom prst="rect">
            <a:avLst/>
          </a:prstGeom>
        </p:spPr>
      </p:pic>
      <p:pic>
        <p:nvPicPr>
          <p:cNvPr id="6" name="Picture 5" descr="7422px-Pleter_dvobojni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889828" y="3246662"/>
            <a:ext cx="6143668" cy="364676"/>
          </a:xfrm>
          <a:prstGeom prst="rect">
            <a:avLst/>
          </a:prstGeom>
        </p:spPr>
      </p:pic>
      <p:pic>
        <p:nvPicPr>
          <p:cNvPr id="7" name="Picture 6" descr="7422px-Pleter_dvobojni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889496" y="3246662"/>
            <a:ext cx="6143668" cy="364676"/>
          </a:xfrm>
          <a:prstGeom prst="rect">
            <a:avLst/>
          </a:prstGeom>
        </p:spPr>
      </p:pic>
      <p:pic>
        <p:nvPicPr>
          <p:cNvPr id="10" name="Picture 9" descr="7422px-Pleter_dvobojni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93324"/>
            <a:ext cx="9144000" cy="364676"/>
          </a:xfrm>
          <a:prstGeom prst="rect">
            <a:avLst/>
          </a:prstGeom>
        </p:spPr>
      </p:pic>
      <p:pic>
        <p:nvPicPr>
          <p:cNvPr id="11" name="Picture 10" descr="image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642918"/>
            <a:ext cx="3429000" cy="12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7"/>
    </mc:Choice>
    <mc:Fallback xmlns="">
      <p:transition spd="slow" advTm="749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446" y="285728"/>
            <a:ext cx="3357554" cy="45005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600" dirty="0" smtClean="0"/>
              <a:t>    “Hrvatski jezik najvažniji je spomenik cjelokupne hrvatske kulturne baštine, mi drugoga jezika nemamo, izgubimo li ga, izgubili smo sebe.”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</a:t>
            </a:r>
            <a:endParaRPr lang="hr-HR" sz="1900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72330" y="357187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nepoznat autor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4"/>
    </mc:Choice>
    <mc:Fallback xmlns="">
      <p:transition spd="slow" advTm="863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214818"/>
            <a:ext cx="6286512" cy="2000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Po njemu jesam ono što jesam</a:t>
            </a:r>
          </a:p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On otkriva našu mudrost i strast.</a:t>
            </a:r>
          </a:p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Po njemu znadem tko sam, gdje sam,</a:t>
            </a:r>
          </a:p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On našu brani stoljetnu vlast.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60722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bg1"/>
                </a:solidFill>
              </a:rPr>
              <a:t>Zlatko Tomičić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9"/>
    </mc:Choice>
    <mc:Fallback xmlns="">
      <p:transition spd="slow" advTm="911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600" dirty="0" smtClean="0"/>
              <a:t>    Hrvatski jezik je proizvod odnosa Hrvata prema Hrvatskoj, prema prirodi, prema polju, gori, šumi i zraku, prema našim cvjetićima i našim planetima što “kolo vode” kod Preradovića, i zato naš jezik ima posebne boje, zvukove, oblike i osobine naše zemlje... Samo lijepa naša domovina mogaše stvoriti ljepotu divnog našeg jezika, divotu naših riječi krasnih kao naši otoci, “lijepi vrti morem plivajući”.</a:t>
            </a:r>
          </a:p>
          <a:p>
            <a:pPr>
              <a:buNone/>
            </a:pPr>
            <a:r>
              <a:rPr lang="hr-HR" sz="2600" dirty="0" smtClean="0"/>
              <a:t>                                    	</a:t>
            </a:r>
            <a:r>
              <a:rPr lang="hr-HR" dirty="0" smtClean="0"/>
              <a:t>	</a:t>
            </a:r>
            <a:endParaRPr lang="hr-HR" sz="2200" i="1" dirty="0" smtClean="0"/>
          </a:p>
          <a:p>
            <a:endParaRPr lang="en-US" dirty="0"/>
          </a:p>
        </p:txBody>
      </p:sp>
      <p:pic>
        <p:nvPicPr>
          <p:cNvPr id="6" name="Picture 5" descr="images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5" y="4914919"/>
            <a:ext cx="9146575" cy="1943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6446" y="385762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Antun Gustav Matoš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8"/>
    </mc:Choice>
    <mc:Fallback xmlns="">
      <p:transition spd="slow" advTm="173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Baščanska ploča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200" dirty="0" smtClean="0"/>
              <a:t>     Glagoljica se upotrebljava od 9.st., a nazvana je prema riječi glagoljati (govoriti, reći). </a:t>
            </a:r>
          </a:p>
          <a:p>
            <a:pPr>
              <a:buNone/>
            </a:pPr>
            <a:r>
              <a:rPr lang="hr-HR" sz="2200" dirty="0" smtClean="0"/>
              <a:t>	Hrvati su razvili poseban oblik glagoljskoga pisma, koji nazivamo uglatom glagoljicom. Na tom pismu oko 1100.godine nastao je najvrjedniji glagolski spomenik u Hrvatskoj – BAŠČANSKA PLOČA. Nađena je u selu Jurandvor kraj Baške na otoku Krku. Važna je jer je jezični, povijesni i pravni dokument.</a:t>
            </a:r>
            <a:endParaRPr lang="en-US" sz="2200" dirty="0"/>
          </a:p>
        </p:txBody>
      </p:sp>
      <p:pic>
        <p:nvPicPr>
          <p:cNvPr id="6" name="Picture 5" descr="795px-Crkva_sv_Lucije_Jurandvor_Bascanska_ploca_14092012_7_roberta_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929066"/>
            <a:ext cx="3571900" cy="2695774"/>
          </a:xfrm>
          <a:prstGeom prst="rect">
            <a:avLst/>
          </a:prstGeom>
        </p:spPr>
      </p:pic>
      <p:pic>
        <p:nvPicPr>
          <p:cNvPr id="7" name="Picture 6" descr="bascanska_ploc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174"/>
            <a:ext cx="428625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7"/>
    </mc:Choice>
    <mc:Fallback xmlns="">
      <p:transition spd="slow" advTm="1919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dirty="0" smtClean="0"/>
              <a:t>Ljub’s si, rode, jezik iznad svega!</a:t>
            </a:r>
          </a:p>
          <a:p>
            <a:pPr>
              <a:buNone/>
            </a:pPr>
            <a:r>
              <a:rPr lang="hr-HR" dirty="0" smtClean="0"/>
              <a:t>U njem živi, umiri za njega!</a:t>
            </a:r>
          </a:p>
          <a:p>
            <a:pPr>
              <a:buNone/>
            </a:pPr>
            <a:r>
              <a:rPr lang="hr-HR" dirty="0" smtClean="0"/>
              <a:t>	Po njemu si sve što jesi:</a:t>
            </a:r>
          </a:p>
          <a:p>
            <a:pPr>
              <a:buNone/>
            </a:pPr>
            <a:r>
              <a:rPr lang="hr-HR" dirty="0" smtClean="0"/>
              <a:t>	Svoje tijelo, udo svijeta,</a:t>
            </a:r>
          </a:p>
          <a:p>
            <a:pPr>
              <a:buNone/>
            </a:pPr>
            <a:r>
              <a:rPr lang="hr-HR" dirty="0" smtClean="0"/>
              <a:t>	Bus posebnog svoga cvijeta</a:t>
            </a:r>
          </a:p>
          <a:p>
            <a:pPr>
              <a:buNone/>
            </a:pPr>
            <a:r>
              <a:rPr lang="hr-HR" dirty="0" smtClean="0"/>
              <a:t>	U naroda silnoj smjesi.</a:t>
            </a:r>
          </a:p>
          <a:p>
            <a:pPr>
              <a:buNone/>
            </a:pPr>
            <a:r>
              <a:rPr lang="hr-HR" dirty="0" smtClean="0"/>
              <a:t>	Bez njega si bez imena, </a:t>
            </a:r>
          </a:p>
          <a:p>
            <a:pPr>
              <a:buNone/>
            </a:pPr>
            <a:r>
              <a:rPr lang="hr-HR" dirty="0" smtClean="0"/>
              <a:t>	Bez djedova, bez unuka,</a:t>
            </a:r>
          </a:p>
          <a:p>
            <a:pPr>
              <a:buNone/>
            </a:pPr>
            <a:r>
              <a:rPr lang="hr-HR" dirty="0" smtClean="0"/>
              <a:t>	U pošasti sjena puka,</a:t>
            </a:r>
          </a:p>
          <a:p>
            <a:pPr>
              <a:buNone/>
            </a:pPr>
            <a:r>
              <a:rPr lang="hr-HR" dirty="0" smtClean="0"/>
              <a:t>	U buduće niti sjena!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Zuji, zveči, zvoni, zvuči</a:t>
            </a:r>
          </a:p>
          <a:p>
            <a:pPr>
              <a:buNone/>
            </a:pPr>
            <a:r>
              <a:rPr lang="hr-HR" dirty="0" smtClean="0"/>
              <a:t>Šumi, grmi, tutnji, huči-</a:t>
            </a:r>
          </a:p>
          <a:p>
            <a:pPr>
              <a:buNone/>
            </a:pPr>
            <a:r>
              <a:rPr lang="hr-HR" dirty="0" smtClean="0"/>
              <a:t>To je jezik roda moga!</a:t>
            </a:r>
          </a:p>
          <a:p>
            <a:pPr>
              <a:buNone/>
            </a:pPr>
            <a:r>
              <a:rPr lang="hr-HR" dirty="0" smtClean="0"/>
              <a:t>              </a:t>
            </a:r>
            <a:r>
              <a:rPr lang="hr-HR" sz="1800" b="1" dirty="0" smtClean="0"/>
              <a:t>Petar Preradović</a:t>
            </a:r>
            <a:r>
              <a:rPr lang="hr-HR" dirty="0" smtClean="0"/>
              <a:t>, </a:t>
            </a:r>
            <a:r>
              <a:rPr lang="hr-HR" sz="1800" b="1" dirty="0" smtClean="0"/>
              <a:t>iz pjesama </a:t>
            </a:r>
            <a:r>
              <a:rPr lang="hr-HR" sz="1800" b="1" i="1" dirty="0" smtClean="0"/>
              <a:t>Rodu o jeziku i  Jezik roda moga</a:t>
            </a:r>
          </a:p>
          <a:p>
            <a:pPr>
              <a:buNone/>
            </a:pPr>
            <a:endParaRPr lang="en-US" sz="1800" b="1" i="1" dirty="0"/>
          </a:p>
        </p:txBody>
      </p:sp>
      <p:pic>
        <p:nvPicPr>
          <p:cNvPr id="4" name="Picture 3" descr="ppreradović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71612"/>
            <a:ext cx="3143272" cy="4268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1"/>
    </mc:Choice>
    <mc:Fallback xmlns="">
      <p:transition spd="slow" advTm="1890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goljica_obl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7660895" cy="50006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2910" y="57148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Comic Sans MS" pitchFamily="66" charset="0"/>
              </a:rPr>
              <a:t>Hrvatska uglata glagoljica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3"/>
    </mc:Choice>
    <mc:Fallback xmlns="">
      <p:transition spd="slow" advTm="1137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hr-HR" sz="3800" dirty="0" smtClean="0"/>
              <a:t>Najpoznatiji sačuvani brojni spomenici na latinskom jeziku i latinici su: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Darovnica kneza Trpimira – najstarija isprava hrvatske povijesti</a:t>
            </a:r>
          </a:p>
          <a:p>
            <a:r>
              <a:rPr lang="hr-HR" dirty="0" smtClean="0"/>
              <a:t>Trpimirov natpis</a:t>
            </a:r>
          </a:p>
          <a:p>
            <a:r>
              <a:rPr lang="hr-HR" dirty="0" smtClean="0"/>
              <a:t>Branimirov natpis – prvi put se spominje ime Hrvat</a:t>
            </a:r>
          </a:p>
          <a:p>
            <a:r>
              <a:rPr lang="hr-HR" dirty="0" smtClean="0"/>
              <a:t>Držislavov natpis</a:t>
            </a:r>
          </a:p>
          <a:p>
            <a:r>
              <a:rPr lang="hr-HR" dirty="0" smtClean="0"/>
              <a:t>Nadgrobna ploča kraljice Jelene</a:t>
            </a:r>
            <a:endParaRPr lang="en-US" dirty="0"/>
          </a:p>
        </p:txBody>
      </p:sp>
      <p:pic>
        <p:nvPicPr>
          <p:cNvPr id="5" name="Picture 4" descr="Natpis-kneza-Trpimira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2357430"/>
            <a:ext cx="1714512" cy="1714512"/>
          </a:xfrm>
          <a:prstGeom prst="rect">
            <a:avLst/>
          </a:prstGeom>
        </p:spPr>
      </p:pic>
      <p:pic>
        <p:nvPicPr>
          <p:cNvPr id="6" name="Picture 5" descr="branimirov natp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5715016"/>
            <a:ext cx="2379933" cy="989191"/>
          </a:xfrm>
          <a:prstGeom prst="rect">
            <a:avLst/>
          </a:prstGeom>
        </p:spPr>
      </p:pic>
      <p:pic>
        <p:nvPicPr>
          <p:cNvPr id="7" name="Picture 6" descr="hbl63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143380"/>
            <a:ext cx="4378276" cy="2605074"/>
          </a:xfrm>
          <a:prstGeom prst="rect">
            <a:avLst/>
          </a:prstGeom>
        </p:spPr>
      </p:pic>
      <p:pic>
        <p:nvPicPr>
          <p:cNvPr id="8" name="Picture 7" descr="Darovnica_kneza_Trpimira.8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357430"/>
            <a:ext cx="2741225" cy="1714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8"/>
    </mc:Choice>
    <mc:Fallback xmlns="">
      <p:transition spd="slow" advTm="164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500042"/>
            <a:ext cx="80724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</a:rPr>
              <a:t>“ Hrvatski se jezik voli znanjem.”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sz="1600" dirty="0" smtClean="0">
                <a:solidFill>
                  <a:schemeClr val="bg1"/>
                </a:solidFill>
              </a:rPr>
              <a:t>( iz “ Jezika “, časopisa za kulturu hrvatskoga književnog jezika, Zagreb, Hrvatsko filološko društvo 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000240"/>
            <a:ext cx="5857916" cy="4684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9"/>
    </mc:Choice>
    <mc:Fallback xmlns="">
      <p:transition spd="slow" advTm="79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85728"/>
            <a:ext cx="35004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Stoljećima Hrvat svog jezika diku-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Riječ hrvatsku,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kroz knjige i sliku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Podaruje svijetu.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Neka puci znaju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</a:rPr>
              <a:t>Da jezik hrvatski Hrvati imaju.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                                             </a:t>
            </a:r>
            <a:r>
              <a:rPr lang="hr-HR" sz="1600" i="1" dirty="0" smtClean="0">
                <a:solidFill>
                  <a:schemeClr val="bg1"/>
                </a:solidFill>
              </a:rPr>
              <a:t> 		</a:t>
            </a:r>
            <a:r>
              <a:rPr lang="hr-HR" sz="1400" i="1" dirty="0" smtClean="0">
                <a:solidFill>
                  <a:schemeClr val="bg1"/>
                </a:solidFill>
              </a:rPr>
              <a:t>Malkica Dugeč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2"/>
    </mc:Choice>
    <mc:Fallback xmlns="">
      <p:transition spd="slow" advTm="887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258204" cy="939784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MISAL PO ZAKONU RIMSKOGA DVORA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357958"/>
            <a:ext cx="8229600" cy="7858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Prva tiskana knjiga u Hrvatskoj iz 1483.godine</a:t>
            </a:r>
            <a:endParaRPr lang="en-US" sz="2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4"/>
    </mc:Choice>
    <mc:Fallback xmlns="">
      <p:transition spd="slow" advTm="901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6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02" y="4786322"/>
            <a:ext cx="6800840" cy="3883021"/>
          </a:xfrm>
        </p:spPr>
        <p:txBody>
          <a:bodyPr/>
          <a:lstStyle/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     </a:t>
            </a:r>
            <a:r>
              <a:rPr lang="hr-HR" dirty="0" smtClean="0">
                <a:solidFill>
                  <a:schemeClr val="bg1"/>
                </a:solidFill>
              </a:rPr>
              <a:t>Marko Marulić – otac hrvatske književnosti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bg1"/>
                </a:solidFill>
              </a:rPr>
              <a:t>Spjev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b="1" dirty="0" smtClean="0">
                <a:solidFill>
                  <a:schemeClr val="bg1"/>
                </a:solidFill>
              </a:rPr>
              <a:t>“Judita” , </a:t>
            </a:r>
            <a:r>
              <a:rPr lang="hr-HR" sz="2400" dirty="0" smtClean="0">
                <a:solidFill>
                  <a:schemeClr val="bg1"/>
                </a:solidFill>
              </a:rPr>
              <a:t>1501., napisana hrvatskim jezikom; objavljena 1521. u Mlecima</a:t>
            </a:r>
            <a:r>
              <a:rPr lang="hr-HR" dirty="0" smtClean="0">
                <a:solidFill>
                  <a:schemeClr val="bg1"/>
                </a:solidFill>
              </a:rPr>
              <a:t/>
            </a:r>
            <a:br>
              <a:rPr lang="hr-HR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1"/>
    </mc:Choice>
    <mc:Fallback xmlns="">
      <p:transition spd="slow" advTm="1098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780</Words>
  <Application>Microsoft Office PowerPoint</Application>
  <PresentationFormat>On-screen Show (4:3)</PresentationFormat>
  <Paragraphs>169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Bell MT</vt:lpstr>
      <vt:lpstr>Calibri</vt:lpstr>
      <vt:lpstr>Comic Sans MS</vt:lpstr>
      <vt:lpstr>Monotype Corsiva</vt:lpstr>
      <vt:lpstr>Times New Roman</vt:lpstr>
      <vt:lpstr>Wingdings</vt:lpstr>
      <vt:lpstr>Office Theme</vt:lpstr>
      <vt:lpstr>Dani hrvatskoga jezika  2015.</vt:lpstr>
      <vt:lpstr>PowerPoint Presentation</vt:lpstr>
      <vt:lpstr>Baščanska ploča</vt:lpstr>
      <vt:lpstr>PowerPoint Presentation</vt:lpstr>
      <vt:lpstr>Najpoznatiji sačuvani brojni spomenici na latinskom jeziku i latinici su:</vt:lpstr>
      <vt:lpstr>PowerPoint Presentation</vt:lpstr>
      <vt:lpstr>PowerPoint Presentation</vt:lpstr>
      <vt:lpstr>MISAL PO ZAKONU RIMSKOGA DVORA</vt:lpstr>
      <vt:lpstr>PowerPoint Presentation</vt:lpstr>
      <vt:lpstr>     Ivan Gundulić      (1589.-1638.g.)</vt:lpstr>
      <vt:lpstr>“Himna slobodi“ već gotovo četiri stoljeća živi, ne samo u Dubrovniku, već u cijeloj Hrvatskoj. </vt:lpstr>
      <vt:lpstr>Ljudevit Gaj  ( 1809. – 1872. g.)</vt:lpstr>
      <vt:lpstr>PowerPoint Presentation</vt:lpstr>
      <vt:lpstr>Ivan Kukuljević Sakcinski</vt:lpstr>
      <vt:lpstr>PowerPoint Presentation</vt:lpstr>
      <vt:lpstr>PowerPoint Presentation</vt:lpstr>
      <vt:lpstr>Dani hrvatskoga jezika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hrvatskog jezika</dc:title>
  <dc:creator>OsnovnaskolaMarinaGundulica</dc:creator>
  <cp:lastModifiedBy>Mladen</cp:lastModifiedBy>
  <cp:revision>152</cp:revision>
  <dcterms:created xsi:type="dcterms:W3CDTF">2014-02-20T11:59:45Z</dcterms:created>
  <dcterms:modified xsi:type="dcterms:W3CDTF">2015-03-15T22:47:01Z</dcterms:modified>
</cp:coreProperties>
</file>